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Raleway Thin"/>
      <p:regular r:id="rId28"/>
      <p:bold r:id="rId29"/>
      <p:italic r:id="rId30"/>
      <p:boldItalic r:id="rId31"/>
    </p:embeddedFont>
    <p:embeddedFont>
      <p:font typeface="Caveat Medium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RalewayThin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Thin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Thin-boldItalic.fntdata"/><Relationship Id="rId30" Type="http://schemas.openxmlformats.org/officeDocument/2006/relationships/font" Target="fonts/RalewayThin-italic.fntdata"/><Relationship Id="rId11" Type="http://schemas.openxmlformats.org/officeDocument/2006/relationships/slide" Target="slides/slide6.xml"/><Relationship Id="rId33" Type="http://schemas.openxmlformats.org/officeDocument/2006/relationships/font" Target="fonts/CaveatMedium-bold.fntdata"/><Relationship Id="rId10" Type="http://schemas.openxmlformats.org/officeDocument/2006/relationships/slide" Target="slides/slide5.xml"/><Relationship Id="rId32" Type="http://schemas.openxmlformats.org/officeDocument/2006/relationships/font" Target="fonts/CaveatMedium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6e6b96924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6e6b96924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de51cc1320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de51cc1320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965474a9_3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e965474a9_3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de51cc1320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de51cc1320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712fce9ae_1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712fce9ae_1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de51cc1320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de51cc1320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de51cc13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de51cc13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454f085fc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454f085fc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aleway"/>
              <a:buChar char="❏"/>
            </a:pPr>
            <a:r>
              <a:rPr lang="en" sz="1200">
                <a:solidFill>
                  <a:schemeClr val="dk1"/>
                </a:solidFill>
              </a:rPr>
              <a:t>Introducing non-linearity into a neuron's output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454f085fc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454f085fc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4fe3e4e7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4fe3e4e7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hyperlink" Target="https://unsplash.com/@tylerleeeaston?utm_content=creditCopyText&amp;utm_medium=referral&amp;utm_source=unsplash" TargetMode="External"/><Relationship Id="rId5" Type="http://schemas.openxmlformats.org/officeDocument/2006/relationships/hyperlink" Target="https://unsplash.com/@neonbrand?utm_content=creditCopyText&amp;utm_medium=referral&amp;utm_source=unsplash" TargetMode="External"/><Relationship Id="rId6" Type="http://schemas.openxmlformats.org/officeDocument/2006/relationships/hyperlink" Target="https://unsplash.com/photos/black-and-gray-electronic-device-uq5RMAZdZG4?utm_content=creditCopyText&amp;utm_medium=referral&amp;utm_source=unsplash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hyperlink" Target="https://unsplash.com/@magnusostberg?utm_content=creditCopyText&amp;utm_medium=referral&amp;utm_source=unsplash" TargetMode="External"/><Relationship Id="rId5" Type="http://schemas.openxmlformats.org/officeDocument/2006/relationships/hyperlink" Target="https://unsplash.com/photos/time-lapse-photography-of-red-lights-on-road-during-night-time-jbhTftkGvUM?utm_content=creditCopyText&amp;utm_medium=referral&amp;utm_source=unsplash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Give me the damn Model for Threat Hunting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73" name="Google Shape;73;p13"/>
          <p:cNvSpPr txBox="1"/>
          <p:nvPr>
            <p:ph idx="4294967295" type="subTitle"/>
          </p:nvPr>
        </p:nvSpPr>
        <p:spPr>
          <a:xfrm>
            <a:off x="3651975" y="3540200"/>
            <a:ext cx="5069700" cy="9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32004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FFFF00"/>
                </a:solidFill>
              </a:rPr>
              <a:t>Kai Iyer</a:t>
            </a:r>
            <a:endParaRPr b="1" sz="24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1835700" y="2254350"/>
            <a:ext cx="54726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Enough Slides, show me the damn model!!!</a:t>
            </a:r>
            <a:endParaRPr sz="20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221950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Takeaways</a:t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573825" y="1133550"/>
            <a:ext cx="47361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Challenges with traditional Threat Hunting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Jupyter based Hunting Approach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Enhancing Hunting with ML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Automating Threat Hunting Methodology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Ease of Adoption and Integration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5" name="Google Shape;14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075" y="1516850"/>
            <a:ext cx="2340950" cy="21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4"/>
          <p:cNvPicPr preferRelativeResize="0"/>
          <p:nvPr/>
        </p:nvPicPr>
        <p:blipFill rotWithShape="1">
          <a:blip r:embed="rId3">
            <a:alphaModFix/>
          </a:blip>
          <a:srcRect b="0" l="39" r="49" t="0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4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Questions?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311700" y="221950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References</a:t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871825" y="1126926"/>
            <a:ext cx="7461900" cy="35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https://iq.opengenus.org/scaled-exponential-linear-unit/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</a:t>
            </a: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https://neptune.ai/blog/vectorization-techniques-in-nlp-guide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https://course.fast.ai/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https://developers.google.com/machine-learning/crash-course/ml-intro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https://www.tensorflow.org/tutorials/generative/autoencoder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Thank You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331525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00"/>
                </a:solidFill>
              </a:rPr>
              <a:t>Agenda</a:t>
            </a:r>
            <a:endParaRPr sz="1800">
              <a:solidFill>
                <a:srgbClr val="FFFF00"/>
              </a:solidFill>
            </a:endParaRPr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231500"/>
            <a:ext cx="4789800" cy="24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w</a:t>
            </a: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hoami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Limitations of </a:t>
            </a: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traditional</a:t>
            </a: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 hunting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Diving into Jupyter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More Jupyter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A Lil More Jupyter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Takeaways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References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7950" y="1552025"/>
            <a:ext cx="2238426" cy="203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/>
        </p:nvSpPr>
        <p:spPr>
          <a:xfrm>
            <a:off x="463750" y="342149"/>
            <a:ext cx="34329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whoami /priv</a:t>
            </a:r>
            <a:endParaRPr b="1" sz="2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Google Shape;86;p15"/>
          <p:cNvSpPr txBox="1"/>
          <p:nvPr>
            <p:ph idx="4294967295" type="body"/>
          </p:nvPr>
        </p:nvSpPr>
        <p:spPr>
          <a:xfrm>
            <a:off x="2855550" y="1377475"/>
            <a:ext cx="3432900" cy="21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Kai Iyer</a:t>
            </a:r>
            <a:endParaRPr sz="2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➔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Senior Security Consultant, EY Canada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➔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Dev, Blog, Opensource, Privacy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➔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Anime &amp; Manga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13716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f</a:t>
            </a: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ind me @kaiiyer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03300" y="233750"/>
            <a:ext cx="85206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Introduction</a:t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682200" y="1139400"/>
            <a:ext cx="7689300" cy="29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Threat hunting is an umbrella term for the techniques and tools organizations use to identify cyber threats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Traditional threat hunting was a manual investigation process relied on the expertise of Analyst, rather than automated tools, modern threat hunting depends on a combination of the two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Types: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Structured → Look for suspicious TTPs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Unstructured → Look for IoCs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Ad Hoc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03300" y="233750"/>
            <a:ext cx="85206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Limitations of Traditional Hunting</a:t>
            </a:r>
            <a:endParaRPr sz="2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686050" y="849125"/>
            <a:ext cx="7768800" cy="38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Too much data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Abundance of data hampers efficient threat analysis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Limited Scalability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Challenging for analysts to manually identify relevant patterns and anomalies at large scale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Static Nature of Hunts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Fixed rules or patterns are ineffective against dynamic and constantly evolving threats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Inability to Address Unknown Threats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Unable to identifying threats not previously encountered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03300" y="233750"/>
            <a:ext cx="85206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Data Flow</a:t>
            </a:r>
            <a:endParaRPr sz="2000">
              <a:solidFill>
                <a:srgbClr val="FFFF00"/>
              </a:solidFill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1137" y="1032725"/>
            <a:ext cx="3164925" cy="324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/>
          <p:nvPr/>
        </p:nvSpPr>
        <p:spPr>
          <a:xfrm>
            <a:off x="2910450" y="1032750"/>
            <a:ext cx="1134900" cy="467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Log Source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3005700" y="2883100"/>
            <a:ext cx="944400" cy="467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SIEM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5055150" y="3881950"/>
            <a:ext cx="1134900" cy="467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 Medium"/>
                <a:ea typeface="Caveat Medium"/>
                <a:cs typeface="Caveat Medium"/>
                <a:sym typeface="Caveat Medium"/>
              </a:rPr>
              <a:t>HUNTERS</a:t>
            </a:r>
            <a:endParaRPr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5055150" y="2883100"/>
            <a:ext cx="1134900" cy="467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aveat Medium"/>
                <a:ea typeface="Caveat Medium"/>
                <a:cs typeface="Caveat Medium"/>
                <a:sym typeface="Caveat Medium"/>
              </a:rPr>
              <a:t>JUPYTER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2980950" y="3881950"/>
            <a:ext cx="993900" cy="467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ANALYSTS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3003700" y="1957913"/>
            <a:ext cx="944400" cy="467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DATA LAKE/ OBJECT STORAGE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idx="4294967295" type="title"/>
          </p:nvPr>
        </p:nvSpPr>
        <p:spPr>
          <a:xfrm>
            <a:off x="276350" y="460900"/>
            <a:ext cx="5212500" cy="4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00"/>
                </a:solidFill>
              </a:rPr>
              <a:t>Terms to keep in mind</a:t>
            </a:r>
            <a:endParaRPr sz="1500">
              <a:solidFill>
                <a:srgbClr val="FFFF00"/>
              </a:solidFill>
            </a:endParaRPr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2700" y="0"/>
            <a:ext cx="32013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/>
          <p:nvPr/>
        </p:nvSpPr>
        <p:spPr>
          <a:xfrm>
            <a:off x="6723338" y="4771775"/>
            <a:ext cx="20736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Photo by</a:t>
            </a:r>
            <a:r>
              <a:rPr lang="en" sz="900">
                <a:solidFill>
                  <a:srgbClr val="FFFF00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Kenny Eliason</a:t>
            </a: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 </a:t>
            </a: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on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Unsplash</a:t>
            </a:r>
            <a:endParaRPr sz="900">
              <a:solidFill>
                <a:srgbClr val="FFFF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18" name="Google Shape;118;p19"/>
          <p:cNvSpPr txBox="1"/>
          <p:nvPr>
            <p:ph idx="4294967295" type="title"/>
          </p:nvPr>
        </p:nvSpPr>
        <p:spPr>
          <a:xfrm>
            <a:off x="303300" y="1379825"/>
            <a:ext cx="5639400" cy="28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❏"/>
            </a:pPr>
            <a:r>
              <a:rPr b="0" lang="en" sz="1200">
                <a:solidFill>
                  <a:srgbClr val="FFFF00"/>
                </a:solidFill>
              </a:rPr>
              <a:t>Activation Function</a:t>
            </a:r>
            <a:endParaRPr b="0" sz="12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>
                <a:solidFill>
                  <a:srgbClr val="FFFF00"/>
                </a:solidFill>
              </a:rPr>
              <a:t>A </a:t>
            </a:r>
            <a:r>
              <a:rPr b="0" lang="en" sz="1000">
                <a:solidFill>
                  <a:srgbClr val="FFFF00"/>
                </a:solidFill>
              </a:rPr>
              <a:t>simple math function</a:t>
            </a:r>
            <a:r>
              <a:rPr b="0" lang="en" sz="1000">
                <a:solidFill>
                  <a:srgbClr val="FFFF00"/>
                </a:solidFill>
              </a:rPr>
              <a:t> that converts a given input into a desired output within a </a:t>
            </a:r>
            <a:r>
              <a:rPr b="0" lang="en" sz="1000">
                <a:solidFill>
                  <a:srgbClr val="FFFF00"/>
                </a:solidFill>
              </a:rPr>
              <a:t>specific </a:t>
            </a:r>
            <a:r>
              <a:rPr b="0" lang="en" sz="1000">
                <a:solidFill>
                  <a:srgbClr val="FFFF00"/>
                </a:solidFill>
              </a:rPr>
              <a:t>range</a:t>
            </a: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❏"/>
            </a:pPr>
            <a:r>
              <a:rPr b="0" lang="en" sz="1200">
                <a:solidFill>
                  <a:srgbClr val="FFFF00"/>
                </a:solidFill>
              </a:rPr>
              <a:t>Optimizer</a:t>
            </a: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>
                <a:solidFill>
                  <a:srgbClr val="FFFF00"/>
                </a:solidFill>
              </a:rPr>
              <a:t>A method used to adjust the parameters of a neural network to minimize the loss function during training</a:t>
            </a: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❏"/>
            </a:pPr>
            <a:r>
              <a:rPr b="0" lang="en" sz="1200">
                <a:solidFill>
                  <a:srgbClr val="FFFF00"/>
                </a:solidFill>
              </a:rPr>
              <a:t>Loss function </a:t>
            </a:r>
            <a:endParaRPr b="0" sz="12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>
                <a:solidFill>
                  <a:srgbClr val="FFFF00"/>
                </a:solidFill>
              </a:rPr>
              <a:t>A</a:t>
            </a:r>
            <a:r>
              <a:rPr b="0" lang="en" sz="1000">
                <a:solidFill>
                  <a:srgbClr val="FFFF00"/>
                </a:solidFill>
              </a:rPr>
              <a:t> method of evaluating how well your model's predictions match the actual data</a:t>
            </a:r>
            <a:br>
              <a:rPr b="0" lang="en" sz="1000">
                <a:solidFill>
                  <a:srgbClr val="FFFF00"/>
                </a:solidFill>
              </a:rPr>
            </a:b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idx="4294967295" type="title"/>
          </p:nvPr>
        </p:nvSpPr>
        <p:spPr>
          <a:xfrm>
            <a:off x="303300" y="453200"/>
            <a:ext cx="42687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Terms to keep in mind</a:t>
            </a:r>
            <a:endParaRPr sz="1500">
              <a:solidFill>
                <a:srgbClr val="FFFF00"/>
              </a:solidFill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42550" y="0"/>
            <a:ext cx="32014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/>
        </p:nvSpPr>
        <p:spPr>
          <a:xfrm>
            <a:off x="6323950" y="4771525"/>
            <a:ext cx="22119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Photo by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Magnus Östberg</a:t>
            </a: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 on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Unsplash</a:t>
            </a:r>
            <a:endParaRPr sz="1200">
              <a:solidFill>
                <a:srgbClr val="FFFF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26" name="Google Shape;126;p20"/>
          <p:cNvSpPr txBox="1"/>
          <p:nvPr>
            <p:ph idx="4294967295" type="title"/>
          </p:nvPr>
        </p:nvSpPr>
        <p:spPr>
          <a:xfrm>
            <a:off x="303300" y="875400"/>
            <a:ext cx="5212200" cy="33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FFFF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❏"/>
            </a:pPr>
            <a:r>
              <a:rPr b="0" lang="en" sz="1200">
                <a:solidFill>
                  <a:srgbClr val="FFFF00"/>
                </a:solidFill>
              </a:rPr>
              <a:t>Bias</a:t>
            </a:r>
            <a:br>
              <a:rPr b="0" lang="en" sz="1200">
                <a:solidFill>
                  <a:srgbClr val="FFFF00"/>
                </a:solidFill>
              </a:rPr>
            </a:br>
            <a:r>
              <a:rPr b="0" lang="en" sz="1000">
                <a:solidFill>
                  <a:srgbClr val="FFFF00"/>
                </a:solidFill>
              </a:rPr>
              <a:t>It is the difference between the average prediction of our model and the correct value</a:t>
            </a:r>
            <a:br>
              <a:rPr b="0" lang="en" sz="1000">
                <a:solidFill>
                  <a:srgbClr val="FFFF00"/>
                </a:solidFill>
              </a:rPr>
            </a:br>
            <a:endParaRPr b="0" sz="1000">
              <a:solidFill>
                <a:srgbClr val="FFFF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❏"/>
            </a:pPr>
            <a:r>
              <a:rPr b="0" lang="en" sz="1200">
                <a:solidFill>
                  <a:srgbClr val="FFFF00"/>
                </a:solidFill>
              </a:rPr>
              <a:t>Variance</a:t>
            </a:r>
            <a:br>
              <a:rPr b="0" lang="en" sz="1200">
                <a:solidFill>
                  <a:srgbClr val="FFFF00"/>
                </a:solidFill>
              </a:rPr>
            </a:br>
            <a:r>
              <a:rPr b="0" lang="en" sz="1000">
                <a:solidFill>
                  <a:srgbClr val="FFFF00"/>
                </a:solidFill>
              </a:rPr>
              <a:t>It measures how much the model's predictions change with different training data</a:t>
            </a: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❏"/>
            </a:pPr>
            <a:r>
              <a:rPr b="0" lang="en" sz="1200">
                <a:solidFill>
                  <a:srgbClr val="FFFF00"/>
                </a:solidFill>
              </a:rPr>
              <a:t>Low Bias + Low Variance = Ideal scenario</a:t>
            </a:r>
            <a:br>
              <a:rPr b="0" lang="en" sz="1200">
                <a:solidFill>
                  <a:srgbClr val="FFFF00"/>
                </a:solidFill>
              </a:rPr>
            </a:br>
            <a:endParaRPr b="0" sz="1200">
              <a:solidFill>
                <a:srgbClr val="FFFF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❏"/>
            </a:pPr>
            <a:r>
              <a:rPr b="0" lang="en" sz="1200">
                <a:solidFill>
                  <a:srgbClr val="FFFF00"/>
                </a:solidFill>
              </a:rPr>
              <a:t>Low Bias + High Variance = Overfitting</a:t>
            </a:r>
            <a:br>
              <a:rPr b="0" lang="en" sz="1200">
                <a:solidFill>
                  <a:srgbClr val="FFFF00"/>
                </a:solidFill>
              </a:rPr>
            </a:br>
            <a:endParaRPr b="0" sz="1200">
              <a:solidFill>
                <a:srgbClr val="FFFF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❏"/>
            </a:pPr>
            <a:r>
              <a:rPr b="0" lang="en" sz="1200">
                <a:solidFill>
                  <a:srgbClr val="FFFF00"/>
                </a:solidFill>
              </a:rPr>
              <a:t>High Bias + Low Variance = Underfitting</a:t>
            </a:r>
            <a:br>
              <a:rPr b="0" lang="en" sz="1200">
                <a:solidFill>
                  <a:srgbClr val="FFFF00"/>
                </a:solidFill>
              </a:rPr>
            </a:br>
            <a:endParaRPr b="0" sz="1200">
              <a:solidFill>
                <a:srgbClr val="FFFF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❏"/>
            </a:pPr>
            <a:r>
              <a:rPr b="0" lang="en" sz="1200">
                <a:solidFill>
                  <a:srgbClr val="FFFF00"/>
                </a:solidFill>
              </a:rPr>
              <a:t>High Bias + High Variance = Poor model</a:t>
            </a:r>
            <a:endParaRPr b="0" sz="12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303300" y="233750"/>
            <a:ext cx="85206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ReLU vs SELU</a:t>
            </a:r>
            <a:endParaRPr sz="2000">
              <a:solidFill>
                <a:srgbClr val="FFFF00"/>
              </a:solidFill>
            </a:endParaRPr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8277" y="1478550"/>
            <a:ext cx="3749325" cy="281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500" y="1478550"/>
            <a:ext cx="3749325" cy="28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